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</p:sldIdLst>
  <p:sldSz cy="10287000" cx="18288000"/>
  <p:notesSz cx="10287000" cy="18288000"/>
  <p:embeddedFontLst>
    <p:embeddedFont>
      <p:font typeface="Robot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-regular.fntdata"/><Relationship Id="rId94" Type="http://schemas.openxmlformats.org/officeDocument/2006/relationships/slide" Target="slides/slide90.xml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7dcec0037_0_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47dcec0037_0_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47dcec003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7dcec0037_0_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g247dcec0037_0_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247dcec0037_0_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7dcec0037_0_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g247dcec0037_0_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47dcec0037_0_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7dcec0037_0_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247dcec0037_0_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47dcec0037_0_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7dcec0037_0_5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247dcec0037_0_5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47dcec0037_0_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7dcec0037_0_2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247dcec0037_0_2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47dcec0037_0_2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7dcec0037_0_5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g247dcec0037_0_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47dcec0037_0_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dcec0037_0_6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47dcec0037_0_6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47dcec0037_0_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7dcec0037_0_10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247dcec0037_0_10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47dcec0037_0_10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7dcec0037_0_10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g247dcec0037_0_10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47dcec0037_0_10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47dcec0037_0_18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g247dcec0037_0_18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g247dcec0037_0_18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7dcec0037_0_1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47dcec0037_0_1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47dcec0037_0_1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7dcec0037_0_1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247dcec0037_0_1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47dcec0037_0_1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7dcec0037_0_1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247dcec0037_0_1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47dcec0037_0_1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7dcec0037_0_2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247dcec0037_0_2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47dcec0037_0_2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7dcec0037_0_7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247dcec0037_0_7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47dcec0037_0_7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7dcec0037_0_14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247dcec0037_0_1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47dcec0037_0_1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7dcec0037_0_2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247dcec0037_0_2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47dcec0037_0_2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7dcec0037_0_2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247dcec0037_0_2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47dcec0037_0_2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7dcec0037_0_25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247dcec0037_0_25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47dcec0037_0_25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7dcec0037_0_26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247dcec0037_0_2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47dcec0037_0_2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47dcec0037_0_17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" name="Google Shape;25;g247dcec0037_0_17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g247dcec0037_0_17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7dcec0037_0_2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247dcec0037_0_2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47dcec0037_0_2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7dcec0037_0_2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247dcec0037_0_2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47dcec0037_0_2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7dcec0037_0_28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247dcec0037_0_28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47dcec0037_0_28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7dcec0037_0_3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247dcec0037_0_3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47dcec0037_0_3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7dcec0037_0_39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247dcec0037_0_39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47dcec0037_0_39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7dcec0037_0_39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247dcec0037_0_39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47dcec0037_0_39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7dcec0037_0_40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247dcec0037_0_40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47dcec0037_0_40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7dcec0037_0_4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247dcec0037_0_4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47dcec0037_0_4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7dcec0037_0_2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g247dcec0037_0_2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47dcec0037_0_2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7dcec0037_0_8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247dcec0037_0_8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47dcec0037_0_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47dcec0037_0_19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" name="Google Shape;31;g247dcec0037_0_19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247dcec0037_0_19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7dcec0037_0_4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247dcec0037_0_4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47dcec0037_0_4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7dcec0037_0_4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247dcec0037_0_4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47dcec0037_0_4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7dcec0037_0_3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247dcec0037_0_3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47dcec0037_0_3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7dcec0037_0_3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247dcec0037_0_3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47dcec0037_0_3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7dcec0037_0_30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47dcec0037_0_30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47dcec0037_0_30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7dcec0037_0_3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7dcec0037_0_3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47dcec0037_0_3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7dcec0037_0_29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7dcec0037_0_29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47dcec0037_0_29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7dcec0037_0_4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7dcec0037_0_4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47dcec0037_0_4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7dcec0037_0_3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7dcec0037_0_3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47dcec0037_0_3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7dcec0037_0_3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247dcec0037_0_3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47dcec0037_0_3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7dcec0037_0_36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247dcec0037_0_36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47dcec0037_0_3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7dcec0037_0_36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247dcec0037_0_36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47dcec0037_0_36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7dcec0037_0_37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247dcec0037_0_37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47dcec0037_0_37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7dcec0037_0_3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247dcec0037_0_3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47dcec0037_0_3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7dcec0037_0_4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g247dcec0037_0_4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47dcec0037_0_4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7dcec0037_0_49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g247dcec0037_0_49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47dcec0037_0_49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7dcec0037_0_50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g247dcec0037_0_50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47dcec0037_0_50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7dcec0037_0_50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247dcec0037_0_50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47dcec0037_0_50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7dcec0037_0_5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247dcec0037_0_5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47dcec0037_0_5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7dcec0037_0_5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247dcec0037_0_5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47dcec0037_0_5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47dcec0037_0_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g247dcec0037_0_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247dcec0037_0_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7dcec0037_0_4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247dcec0037_0_4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47dcec0037_0_4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7dcec0037_0_1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247dcec0037_0_1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247dcec0037_0_1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7dcec0037_0_5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247dcec0037_0_5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47dcec0037_0_5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7dcec0037_0_2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247dcec0037_0_2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47dcec0037_0_2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7dcec0037_0_46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g247dcec0037_0_46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47dcec0037_0_4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7dcec0037_0_4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g247dcec0037_0_4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47dcec0037_0_4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7dcec0037_0_46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g247dcec0037_0_46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47dcec0037_0_46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7dcec0037_0_5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g247dcec0037_0_5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247dcec0037_0_5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7dcec0037_0_5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g247dcec0037_0_5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247dcec0037_0_5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7dcec0037_0_4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g247dcec0037_0_4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247dcec0037_0_4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7dcec0037_0_47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247dcec0037_0_47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47dcec0037_0_47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7dcec0037_0_5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247dcec0037_0_5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47dcec0037_0_5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7dcec0037_0_8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g247dcec0037_0_8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47dcec0037_0_8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7dcec0037_0_15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g247dcec0037_0_15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247dcec0037_0_1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7dcec0037_0_5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247dcec0037_0_5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47dcec0037_0_5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7dcec0037_0_56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247dcec0037_0_56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247dcec0037_0_56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47dcec0037_0_56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Google Shape;524;g247dcec0037_0_56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247dcec0037_0_5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7dcec0037_0_58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1" name="Google Shape;531;g247dcec0037_0_58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47dcec0037_0_58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8187d2d52_0_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g248187d2d52_0_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48187d2d52_0_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7dcec0037_0_2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g247dcec0037_0_2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47dcec0037_0_2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7dcec0037_0_2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g247dcec0037_0_2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247dcec0037_0_2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7dcec0037_0_9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g247dcec0037_0_9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47dcec0037_0_9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48187d2d52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g248187d2d52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48187d2d52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7dcec0037_0_16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g247dcec0037_0_16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47dcec0037_0_16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8187d2d52_0_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248187d2d52_0_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248187d2d52_0_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7dcec0037_0_2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g247dcec0037_0_2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47dcec0037_0_2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7dcec0037_0_9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4" name="Google Shape;584;g247dcec0037_0_9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47dcec0037_0_9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7dcec0037_0_16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247dcec0037_0_16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247dcec0037_0_16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7dcec0037_0_17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g247dcec0037_0_17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247dcec0037_0_17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7dcec0037_0_20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g247dcec0037_0_20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247dcec0037_0_20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7dcec0037_0_20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Google Shape;608;g247dcec0037_0_20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47dcec0037_0_20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7dcec0037_0_7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g247dcec0037_0_7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247dcec0037_0_7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aa61016792ee9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ga9aa61016792ee9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a9aa61016792ee9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jp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jp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jp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jp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jp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jp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jpg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jpg"/><Relationship Id="rId4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jp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jpg"/><Relationship Id="rId4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jpg"/><Relationship Id="rId4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jpg"/><Relationship Id="rId4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jp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jp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jpg"/><Relationship Id="rId4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jpg"/><Relationship Id="rId4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jpg"/><Relationship Id="rId4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jp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jpg"/><Relationship Id="rId4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jpg"/><Relationship Id="rId4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jp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.jpg"/><Relationship Id="rId4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jpg"/><Relationship Id="rId4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jpg"/><Relationship Id="rId4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jpg"/><Relationship Id="rId4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jpg"/><Relationship Id="rId4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.jpg"/><Relationship Id="rId4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jpg"/><Relationship Id="rId4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.jpg"/><Relationship Id="rId4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.jpg"/><Relationship Id="rId4" Type="http://schemas.openxmlformats.org/officeDocument/2006/relationships/image" Target="../media/image4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.jpg"/><Relationship Id="rId4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.jpg"/><Relationship Id="rId4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171575" y="590550"/>
            <a:ext cx="16325850" cy="397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in Prototypes</a:t>
            </a:r>
            <a:endParaRPr b="1" i="0" sz="772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3524250" y="5803209"/>
            <a:ext cx="3383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6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Viktor</a:t>
            </a:r>
            <a:b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416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Vershanskiy</a:t>
            </a:r>
            <a:endParaRPr b="1" i="0" sz="4163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14" name="Google Shape;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9100" y="8817434"/>
            <a:ext cx="1400175" cy="107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825" y="5767875"/>
            <a:ext cx="1907700" cy="189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25" y="9181651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1823375" y="9072576"/>
            <a:ext cx="236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wentout</a:t>
            </a:r>
            <a:endParaRPr sz="365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TypeScript on HolyJS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4">
            <a:alphaModFix/>
          </a:blip>
          <a:srcRect b="0" l="645" r="0" t="842"/>
          <a:stretch/>
        </p:blipFill>
        <p:spPr>
          <a:xfrm>
            <a:off x="1171575" y="2133525"/>
            <a:ext cx="13588851" cy="76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TypeScript on HolyJS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1166"/>
          <a:stretch/>
        </p:blipFill>
        <p:spPr>
          <a:xfrm>
            <a:off x="1171575" y="2133525"/>
            <a:ext cx="12885425" cy="75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TypeScript on HolyJS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074975"/>
            <a:ext cx="13007574" cy="75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5">
            <a:alphaModFix/>
          </a:blip>
          <a:srcRect b="50199" l="0" r="0" t="0"/>
          <a:stretch/>
        </p:blipFill>
        <p:spPr>
          <a:xfrm>
            <a:off x="1573575" y="6891500"/>
            <a:ext cx="5404975" cy="3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50199"/>
          <a:stretch/>
        </p:blipFill>
        <p:spPr>
          <a:xfrm>
            <a:off x="8416000" y="6891500"/>
            <a:ext cx="5404975" cy="33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TypeScript on HolyJS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540525"/>
            <a:ext cx="12958126" cy="669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TypeScript on HolyJS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4">
            <a:alphaModFix/>
          </a:blip>
          <a:srcRect b="0" l="6664" r="0" t="0"/>
          <a:stretch/>
        </p:blipFill>
        <p:spPr>
          <a:xfrm>
            <a:off x="1171575" y="2133525"/>
            <a:ext cx="13726649" cy="7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4175400" y="2405700"/>
            <a:ext cx="9937200" cy="5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</a:t>
            </a:r>
            <a:endParaRPr b="1" sz="1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 talks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285925"/>
            <a:ext cx="12924050" cy="73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 talks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602774" cy="701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 talks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257625"/>
            <a:ext cx="12562100" cy="7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7325" y="3206175"/>
            <a:ext cx="3947950" cy="26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7325" y="5801718"/>
            <a:ext cx="3947950" cy="226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 talks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300050"/>
            <a:ext cx="13570850" cy="74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66625" y="568450"/>
            <a:ext cx="4059550" cy="40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 talks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3344" l="0" r="0" t="0"/>
          <a:stretch/>
        </p:blipFill>
        <p:spPr>
          <a:xfrm>
            <a:off x="1171575" y="2023550"/>
            <a:ext cx="13667826" cy="73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Moonshine Spiritual talks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399075"/>
            <a:ext cx="13934049" cy="69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2517600" y="1536743"/>
            <a:ext cx="13252800" cy="7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Based</a:t>
            </a:r>
            <a:b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b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Functional Based</a:t>
            </a:r>
            <a:endParaRPr b="1" sz="1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074775"/>
            <a:ext cx="13637052" cy="75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425"/>
            <a:ext cx="13526398" cy="744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269302" cy="74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4">
            <a:alphaModFix/>
          </a:blip>
          <a:srcRect b="0" l="0" r="9057" t="0"/>
          <a:stretch/>
        </p:blipFill>
        <p:spPr>
          <a:xfrm>
            <a:off x="1171575" y="2133525"/>
            <a:ext cx="13014700" cy="70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471200" cy="74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0955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490101" cy="68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50" y="2465200"/>
            <a:ext cx="14392275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91626" cy="73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77449" cy="737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60251" cy="73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91624" cy="74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86800" cy="73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2561550" y="1521150"/>
            <a:ext cx="13164900" cy="7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matters the difference</a:t>
            </a:r>
            <a:endParaRPr b="1" sz="1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50" y="3377750"/>
            <a:ext cx="4099499" cy="40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3138" y="3377750"/>
            <a:ext cx="4099501" cy="40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4144" y="3377750"/>
            <a:ext cx="4099500" cy="40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77524" cy="73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96175" cy="73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892250" cy="6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431" y="2133525"/>
            <a:ext cx="12929850" cy="66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61813"/>
            <a:ext cx="12947626" cy="66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719" y="2133525"/>
            <a:ext cx="12958125" cy="6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110774" cy="67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96175" cy="73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892724" cy="67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932699" cy="66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5575" y="8315325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1228725" y="6541627"/>
            <a:ext cx="59925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1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Виктор</a:t>
            </a:r>
            <a:br>
              <a:rPr b="1" i="0" lang="en-US" sz="541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541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3333750" y="8248650"/>
            <a:ext cx="23622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wentout</a:t>
            </a:r>
            <a:endParaRPr sz="365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9553575" y="2724150"/>
            <a:ext cx="7924800" cy="6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JS production</a:t>
            </a:r>
            <a:r>
              <a:rPr lang="en-US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at 1999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Back-End на JS в 2000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Node.js с 2009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Diagnostics Group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BUGs Chrome &amp; v8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PMI PMBoK + Agile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Char char="•"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PhD in Economy of IT</a:t>
            </a:r>
            <a:b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9553575" y="809625"/>
            <a:ext cx="154305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950" y="1703150"/>
            <a:ext cx="3818700" cy="381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946825" cy="66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946901" cy="67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901550" cy="66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055549" cy="68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vs Function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77524" cy="73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17500" cy="7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20624" cy="71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733525" cy="71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212150"/>
            <a:ext cx="13778625" cy="71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673801" cy="71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975" y="969475"/>
            <a:ext cx="8348050" cy="8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77524" cy="73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35049" cy="738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675451" cy="70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91624" cy="7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96175" cy="73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62752" cy="7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946901" cy="67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14349" cy="72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1171575" y="809625"/>
            <a:ext cx="1632585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Outline of the talk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1171575" y="2724150"/>
            <a:ext cx="118206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</a:t>
            </a:r>
            <a:r>
              <a:rPr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TypeScript of</a:t>
            </a: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HolyJS talks last 3 yrs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Previous talks of this Moonshine Spiritual Journey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Based vs Functional Based Constructors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Matters the Difference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 three types of Inheritance in JS ~ TS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Optional Fields Definitions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Char char="•"/>
            </a:pPr>
            <a:r>
              <a:rPr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Identity as a Single Pattern of Chaining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Matters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77475" cy="73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/>
          <p:nvPr/>
        </p:nvSpPr>
        <p:spPr>
          <a:xfrm>
            <a:off x="2561550" y="1521150"/>
            <a:ext cx="13164900" cy="7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 </a:t>
            </a:r>
            <a:b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JS~TS</a:t>
            </a:r>
            <a:endParaRPr b="1" sz="1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857626" cy="7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779250" cy="73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1" name="Google Shape;5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779249" cy="734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3720225" cy="73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79"/>
          <p:cNvSpPr/>
          <p:nvPr/>
        </p:nvSpPr>
        <p:spPr>
          <a:xfrm>
            <a:off x="1171575" y="2495550"/>
            <a:ext cx="118206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is not the thing you think about …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Primitive to </a:t>
            </a:r>
            <a:r>
              <a:rPr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Primitive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Primitive to Object</a:t>
            </a:r>
            <a:endParaRPr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to Primitive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to Object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80"/>
          <p:cNvSpPr/>
          <p:nvPr/>
        </p:nvSpPr>
        <p:spPr>
          <a:xfrm>
            <a:off x="1171575" y="2495550"/>
            <a:ext cx="118206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is not the thing you think about …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Primitive to </a:t>
            </a:r>
            <a:r>
              <a:rPr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Primitive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Primitive to Object</a:t>
            </a:r>
            <a:endParaRPr sz="5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to Primitive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Char char="•"/>
            </a:pPr>
            <a:r>
              <a:rPr lang="en-US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to Object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80"/>
          <p:cNvSpPr/>
          <p:nvPr/>
        </p:nvSpPr>
        <p:spPr>
          <a:xfrm>
            <a:off x="9301075" y="4076250"/>
            <a:ext cx="7629000" cy="28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184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2"/>
          <p:cNvSpPr/>
          <p:nvPr/>
        </p:nvSpPr>
        <p:spPr>
          <a:xfrm>
            <a:off x="2561550" y="2856000"/>
            <a:ext cx="13164900" cy="4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Optional Fields</a:t>
            </a:r>
            <a:b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Definitions</a:t>
            </a:r>
            <a:endParaRPr b="1" sz="1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3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7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optional fields …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133525"/>
            <a:ext cx="12946901" cy="67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optional fields …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84"/>
          <p:cNvSpPr/>
          <p:nvPr/>
        </p:nvSpPr>
        <p:spPr>
          <a:xfrm>
            <a:off x="1171575" y="2667000"/>
            <a:ext cx="13396500" cy="5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again</a:t>
            </a: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is not the usual thing …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22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oboto"/>
              <a:buChar char="•"/>
            </a:pPr>
            <a:r>
              <a:rPr lang="en-US" sz="6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 ~ set only fields</a:t>
            </a:r>
            <a:endParaRPr sz="6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22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Roboto"/>
              <a:buChar char="•"/>
            </a:pPr>
            <a:r>
              <a:rPr lang="en-US" sz="6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this might be deep …</a:t>
            </a:r>
            <a:endParaRPr sz="6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22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Roboto"/>
              <a:buChar char="•"/>
            </a:pPr>
            <a:r>
              <a:rPr lang="en-US" sz="6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mixed with Primitive | Object</a:t>
            </a:r>
            <a:endParaRPr sz="6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5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optional fields …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85"/>
          <p:cNvSpPr/>
          <p:nvPr/>
        </p:nvSpPr>
        <p:spPr>
          <a:xfrm>
            <a:off x="1171575" y="2667000"/>
            <a:ext cx="13396500" cy="5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again is not the usual thing …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22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oboto"/>
              <a:buChar char="•"/>
            </a:pPr>
            <a:r>
              <a:rPr lang="en-US" sz="6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 ~ set only fields</a:t>
            </a:r>
            <a:endParaRPr sz="6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22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Roboto"/>
              <a:buChar char="•"/>
            </a:pPr>
            <a:r>
              <a:rPr lang="en-US" sz="6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this might be deep …</a:t>
            </a:r>
            <a:endParaRPr sz="6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22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Roboto"/>
              <a:buChar char="•"/>
            </a:pPr>
            <a:r>
              <a:rPr lang="en-US" sz="6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mixed with Primitive | Object</a:t>
            </a:r>
            <a:endParaRPr sz="6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85"/>
          <p:cNvSpPr/>
          <p:nvPr/>
        </p:nvSpPr>
        <p:spPr>
          <a:xfrm>
            <a:off x="10347725" y="3312475"/>
            <a:ext cx="7629000" cy="28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184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7"/>
          <p:cNvSpPr/>
          <p:nvPr/>
        </p:nvSpPr>
        <p:spPr>
          <a:xfrm>
            <a:off x="2561550" y="2856000"/>
            <a:ext cx="13164900" cy="4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Identity</a:t>
            </a:r>
            <a:b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Chaining</a:t>
            </a:r>
            <a:endParaRPr b="1" sz="1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identity of chaning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0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special thanks to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5" name="Google Shape;605;p90"/>
          <p:cNvPicPr preferRelativeResize="0"/>
          <p:nvPr/>
        </p:nvPicPr>
        <p:blipFill rotWithShape="1">
          <a:blip r:embed="rId4">
            <a:alphaModFix/>
          </a:blip>
          <a:srcRect b="6943" l="6620" r="0" t="7329"/>
          <a:stretch/>
        </p:blipFill>
        <p:spPr>
          <a:xfrm>
            <a:off x="1171575" y="2276275"/>
            <a:ext cx="13366824" cy="69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1"/>
          <p:cNvSpPr/>
          <p:nvPr/>
        </p:nvSpPr>
        <p:spPr>
          <a:xfrm>
            <a:off x="1171575" y="809625"/>
            <a:ext cx="16326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special thanks to </a:t>
            </a:r>
            <a:endParaRPr b="1" sz="77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91"/>
          <p:cNvPicPr preferRelativeResize="0"/>
          <p:nvPr/>
        </p:nvPicPr>
        <p:blipFill rotWithShape="1">
          <a:blip r:embed="rId4">
            <a:alphaModFix/>
          </a:blip>
          <a:srcRect b="12663" l="5861" r="5869" t="6002"/>
          <a:stretch/>
        </p:blipFill>
        <p:spPr>
          <a:xfrm>
            <a:off x="1171575" y="2133525"/>
            <a:ext cx="13648800" cy="70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4175400" y="2405700"/>
            <a:ext cx="9937200" cy="5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TypeScript</a:t>
            </a:r>
            <a:br>
              <a:rPr b="1" lang="en-US" sz="1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 HolyJS</a:t>
            </a:r>
            <a:endParaRPr b="1" sz="1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2"/>
          <p:cNvSpPr/>
          <p:nvPr/>
        </p:nvSpPr>
        <p:spPr>
          <a:xfrm>
            <a:off x="3524250" y="5803209"/>
            <a:ext cx="3383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6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Viktor</a:t>
            </a:r>
            <a:b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416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Vershanskiy</a:t>
            </a:r>
            <a:endParaRPr b="1" i="0" sz="4163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619" name="Google Shape;61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9100" y="8817434"/>
            <a:ext cx="1400175" cy="107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825" y="5767875"/>
            <a:ext cx="1907700" cy="189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reencoded.png" id="621" name="Google Shape;621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25" y="9181651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2"/>
          <p:cNvSpPr/>
          <p:nvPr/>
        </p:nvSpPr>
        <p:spPr>
          <a:xfrm>
            <a:off x="1823375" y="9072576"/>
            <a:ext cx="236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wentout</a:t>
            </a:r>
            <a:endParaRPr sz="365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92"/>
          <p:cNvSpPr/>
          <p:nvPr/>
        </p:nvSpPr>
        <p:spPr>
          <a:xfrm>
            <a:off x="1355425" y="1566500"/>
            <a:ext cx="163260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6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next talk announce</a:t>
            </a:r>
            <a:endParaRPr b="1" sz="56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Mnemonica Project</a:t>
            </a:r>
            <a:endParaRPr b="1" i="0" sz="772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